
<file path=Configurations2/accelerator/current.xml>
</file>

<file path=META-INF/manifest.xml><?xml version="1.0" encoding="utf-8"?>
<manifest:manifest xmlns:manifest="urn:oasis:names:tc:opendocument:xmlns:manifest:1.0" manifest:version="1.2">
  <manifest:file-entry manifest:media-type="application/vnd.oasis.opendocument.text" manifest:version="1.2" manifest:full-path="/"/>
  <manifest:file-entry manifest:media-type="" manifest:full-path="Configurations2/accelerator/current.xml"/>
  <manifest:file-entry manifest:media-type="application/vnd.sun.xml.ui.configuration" manifest:full-path="Configurations2/"/>
  <manifest:file-entry manifest:media-type="image/png" manifest:full-path="Thumbnails/thumbnail.png"/>
  <manifest:file-entry manifest:media-type="text/xml" manifest:full-path="content.xml"/>
  <manifest:file-entry manifest:media-type="application/binary" manifest:full-path="layout-cache"/>
  <manifest:file-entry manifest:media-type="text/xml" manifest:full-path="settings.xml"/>
  <manifest:file-entry manifest:media-type="text/xml" manifest:full-path="styles.xml"/>
  <manifest:file-entry manifest:media-type="application/rdf+xml" manifest:full-path="manifest.rdf"/>
  <manifest:file-entry manifest:media-type="text/xml" manifest:full-path="meta.xml"/>
</manifest:manifest>
</file>

<file path=content.xml><?xml version="1.0" encoding="utf-8"?>
<office:document-content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xforms="http://www.w3.org/2002/xforms" xmlns:xsd="http://www.w3.org/2001/XMLSchema" xmlns:xsi="http://www.w3.org/2001/XMLSchema-instance" xmlns:rpt="http://openoffice.org/2005/report" xmlns:of="urn:oasis:names:tc:opendocument:xmlns:of:1.2" xmlns:xhtml="http://www.w3.org/1999/xhtml" xmlns:grddl="http://www.w3.org/2003/g/data-view#" xmlns:tableooo="http://openoffice.org/2009/table" xmlns:textooo="http://openoffice.org/2013/office" xmlns:field="urn:openoffice:names:experimental:ooo-ms-interop:xmlns:field:1.0" office:version="1.2">
  <office:scripts/>
  <office:font-face-decls>
    <style:font-face style:name="Wingdings" svg:font-family="Wingdings" style:font-adornments="Normale" style:font-pitch="variable" style:font-charset="x-symbol"/>
    <style:font-face style:name="Symbol" svg:font-family="Symbol" style:font-adornments="Normale" style:font-family-generic="roman" style:font-pitch="variable" style:font-charset="x-symbol"/>
    <style:font-face style:name="Mangal1" svg:font-family="Mangal"/>
    <style:font-face style:name="Courier New" svg:font-family="'Courier New'" style:font-adornments="Normale" style:font-family-generic="modern" style:font-pitch="fixed"/>
    <style:font-face style:name="Arial1" svg:font-family="Arial" style:font-family-generic="roman" style:font-pitch="variable"/>
    <style:font-face style:name="Calibri" svg:font-family="Calibri" style:font-family-generic="roman" style:font-pitch="variable"/>
    <style:font-face style:name="Arial" svg:font-family="Arial" style:font-family-generic="swiss" style:font-pitch="variable"/>
    <style:font-face style:name="F" svg:font-family="" style:font-family-generic="system" style:font-pitch="variable"/>
    <style:font-face style:name="Arial2" svg:font-family="Arial" style:font-family-generic="system" style:font-pitch="variable"/>
    <style:font-face style:name="Courier New1" svg:font-family="'Courier New'" style:font-family-generic="system" style:font-pitch="variable"/>
    <style:font-face style:name="Mangal" svg:font-family="Mangal" style:font-family-generic="system" style:font-pitch="variable"/>
    <style:font-face style:name="Microsoft YaHei" svg:font-family="'Microsoft YaHei'" style:font-family-generic="system" style:font-pitch="variable"/>
    <style:font-face style:name="SimSun" svg:font-family="SimSun" style:font-family-generic="system" style:font-pitch="variable"/>
  </office:font-face-decls>
  <office:automatic-styles>
    <style:style style:name="P1" style:family="paragraph" style:parent-style-name="List_20_Paragraph">
      <style:paragraph-properties fo:margin-top="0cm" fo:margin-bottom="0cm"/>
    </style:style>
    <style:style style:name="P2" style:family="paragraph" style:parent-style-name="List_20_Paragraph" style:list-style-name="WWNum2">
      <style:paragraph-properties fo:margin-top="0cm" fo:margin-bottom="0cm" fo:text-align="justify" style:justify-single-word="false"/>
    </style:style>
    <style:style style:name="P3" style:family="paragraph" style:parent-style-name="List_20_Paragraph" style:list-style-name="WWNum3">
      <style:paragraph-properties fo:margin-top="0cm" fo:margin-bottom="0cm" fo:text-align="justify" style:justify-single-word="false"/>
    </style:style>
    <style:style style:name="P4" style:family="paragraph" style:parent-style-name="List_20_Paragraph" style:list-style-name="WWNum4">
      <style:paragraph-properties fo:margin-top="0cm" fo:margin-bottom="0cm" fo:text-align="justify" style:justify-single-word="false"/>
    </style:style>
    <style:style style:name="P5" style:family="paragraph" style:parent-style-name="List_20_Paragraph">
      <style:paragraph-properties fo:margin-left="1.379cm" fo:margin-right="0cm" fo:margin-top="0cm" fo:margin-bottom="0cm" fo:text-align="center" style:justify-single-word="false" fo:text-indent="0cm" style:auto-text-indent="false"/>
      <style:text-properties style:font-name="Arial1" fo:font-size="12pt" fo:font-weight="bold" style:font-size-asian="12pt" style:font-weight-asian="bold" style:font-name-complex="Arial2" style:font-size-complex="12pt"/>
    </style:style>
    <style:style style:name="P6" style:family="paragraph" style:parent-style-name="List_20_Paragraph" style:list-style-name="WWNum1">
      <style:paragraph-properties fo:margin-left="0.751cm" fo:margin-right="0cm" fo:margin-top="0cm" fo:margin-bottom="0cm" fo:text-align="justify" style:justify-single-word="false" fo:text-indent="-0.501cm" style:auto-text-indent="false"/>
    </style:style>
    <style:style style:name="P7" style:family="paragraph" style:parent-style-name="List_20_Paragraph">
      <style:paragraph-properties fo:margin-left="0.751cm" fo:margin-right="0cm" fo:margin-top="0cm" fo:margin-bottom="0cm" fo:text-align="justify" style:justify-single-word="false" fo:text-indent="0cm" style:auto-text-indent="false"/>
    </style:style>
    <style:style style:name="P8" style:family="paragraph" style:parent-style-name="List_20_Paragraph">
      <style:paragraph-properties fo:margin-left="0.751cm" fo:margin-right="0cm" fo:margin-top="0cm" fo:margin-bottom="0cm" fo:text-align="justify" style:justify-single-word="false" fo:text-indent="0cm" style:auto-text-indent="false"/>
      <style:text-properties style:font-name="Arial1" fo:font-size="12pt" style:font-size-asian="12pt" style:font-name-complex="Arial2" style:font-size-complex="12pt"/>
    </style:style>
    <style:style style:name="P9" style:family="paragraph" style:parent-style-name="Standard">
      <style:paragraph-properties fo:line-height="200%"/>
      <style:text-properties style:font-name="Arial1" fo:font-size="12pt" style:font-size-asian="12pt" style:font-name-complex="Arial2" style:font-size-complex="12pt"/>
    </style:style>
    <style:style style:name="P10" style:family="paragraph" style:parent-style-name="Standard">
      <style:paragraph-properties fo:line-height="200%" fo:text-align="justify" style:justify-single-word="false"/>
      <style:text-properties style:font-name="Arial1" fo:font-size="12pt" style:font-size-asian="12pt" style:font-name-complex="Arial2" style:font-size-complex="12pt"/>
    </style:style>
    <style:style style:name="P11" style:family="paragraph" style:parent-style-name="Standard">
      <style:paragraph-properties fo:text-align="center" style:justify-single-word="false"/>
      <style:text-properties style:font-name="Arial1" fo:font-size="12pt" fo:font-weight="bold" style:font-size-asian="12pt" style:font-weight-asian="bold" style:font-name-complex="Arial2" style:font-size-complex="12pt" style:font-weight-complex="bold"/>
    </style:style>
    <style:style style:name="P12" style:family="paragraph" style:parent-style-name="Standard">
      <style:paragraph-properties fo:line-height="200%"/>
    </style:style>
    <style:style style:name="P13" style:family="paragraph" style:parent-style-name="Standard">
      <style:paragraph-properties fo:line-height="200%" fo:text-align="justify" style:justify-single-word="false"/>
    </style:style>
    <style:style style:name="P14" style:family="paragraph" style:parent-style-name="Standard">
      <style:paragraph-properties fo:text-align="justify" style:justify-single-word="false"/>
    </style:style>
    <style:style style:name="P15" style:family="paragraph" style:parent-style-name="Standard">
      <style:paragraph-properties fo:text-align="center" style:justify-single-word="false"/>
    </style:style>
    <style:style style:name="P16" style:family="paragraph" style:parent-style-name="Standard">
      <style:paragraph-properties fo:margin-top="0cm" fo:margin-bottom="0cm" fo:text-align="justify" style:justify-single-word="false"/>
      <style:text-properties style:font-name="Arial1" fo:font-size="12pt" style:font-size-asian="12pt" style:font-name-complex="Arial2" style:font-size-complex="12pt"/>
    </style:style>
    <style:style style:name="P17" style:family="paragraph" style:parent-style-name="Standard">
      <style:paragraph-properties fo:margin-top="0cm" fo:margin-bottom="0cm" fo:line-height="100%" fo:text-align="justify" style:justify-single-word="false"/>
      <style:text-properties style:font-name="Arial1" fo:font-size="12pt" style:font-size-asian="12pt" style:font-name-complex="Arial2" style:font-size-complex="12pt"/>
    </style:style>
    <style:style style:name="P18" style:family="paragraph" style:parent-style-name="Standard">
      <style:paragraph-properties fo:margin-top="0cm" fo:margin-bottom="0cm" fo:text-align="center" style:justify-single-word="false"/>
      <style:text-properties style:font-name="Arial1" fo:font-size="12pt" style:font-size-asian="12pt" style:font-name-complex="Arial2" style:font-size-complex="12pt"/>
    </style:style>
    <style:style style:name="P19" style:family="paragraph" style:parent-style-name="Standard">
      <style:paragraph-properties fo:margin-top="0cm" fo:margin-bottom="0cm" fo:text-align="center" style:justify-single-word="false"/>
      <style:text-properties style:font-name="Arial1" fo:font-size="5pt" style:font-size-asian="5pt" style:font-name-complex="Arial2" style:font-size-complex="5pt"/>
    </style:style>
    <style:style style:name="P20" style:family="paragraph" style:parent-style-name="Standard">
      <style:paragraph-properties fo:margin-top="0cm" fo:margin-bottom="0cm" fo:text-align="center" style:justify-single-word="false"/>
      <style:text-properties style:font-name="Arial1" fo:font-size="6pt" style:font-size-asian="6pt" style:font-name-complex="Arial2" style:font-size-complex="6pt"/>
    </style:style>
    <style:style style:name="P21" style:family="paragraph" style:parent-style-name="Standard">
      <style:paragraph-properties fo:margin-top="0cm" fo:margin-bottom="0cm" fo:text-align="justify" style:justify-single-word="false"/>
    </style:style>
    <style:style style:name="P22" style:family="paragraph" style:parent-style-name="Standard">
      <style:paragraph-properties fo:margin-top="0cm" fo:margin-bottom="0cm" fo:line-height="100%" fo:text-align="justify" style:justify-single-word="false"/>
    </style:style>
    <style:style style:name="P23" style:family="paragraph" style:parent-style-name="Standard">
      <style:paragraph-properties fo:margin-top="0cm" fo:margin-bottom="0cm" fo:text-align="center" style:justify-single-word="false"/>
    </style:style>
    <style:style style:name="P24" style:family="paragraph" style:parent-style-name="Standard">
      <style:paragraph-properties fo:margin-top="0cm" fo:margin-bottom="0cm" fo:text-align="end" style:justify-single-word="false"/>
    </style:style>
    <style:style style:name="P25" style:family="paragraph" style:parent-style-name="Standard">
      <style:paragraph-properties fo:margin-top="0cm" fo:margin-bottom="0cm" fo:text-align="center" style:justify-single-word="false" fo:padding-left="0.141cm" fo:padding-right="0.141cm" fo:padding-top="0.035cm" fo:padding-bottom="0.035cm" fo:border="0.018cm solid #00000a"/>
    </style:style>
    <style:style style:name="P26" style:family="paragraph" style:parent-style-name="Standard" style:master-page-name="Standard">
      <style:paragraph-properties fo:margin-top="0cm" fo:margin-bottom="0cm" fo:text-align="end" style:justify-single-word="false" style:page-number="auto"/>
      <style:text-properties style:font-name="Arial1" fo:font-size="8pt" fo:font-weight="bold" style:font-size-asian="8pt" style:font-weight-asian="bold" style:font-name-complex="Arial2" style:font-size-complex="8pt"/>
    </style:style>
    <style:style style:name="P27" style:family="paragraph" style:parent-style-name="Standard">
      <style:paragraph-properties fo:text-align="center" style:justify-single-word="false" fo:padding-left="0.141cm" fo:padding-right="0.141cm" fo:padding-top="0.035cm" fo:padding-bottom="0.035cm" fo:border="0.018cm solid #00000a"/>
    </style:style>
    <style:style style:name="P28" style:family="paragraph" style:parent-style-name="Standard">
      <style:paragraph-properties fo:margin-top="0cm" fo:margin-bottom="0.282cm" fo:line-height="108%"/>
      <style:text-properties style:font-name="Arial1" fo:font-size="12pt" fo:font-weight="bold" style:font-size-asian="12pt" style:font-weight-asian="bold" style:font-name-complex="Arial2" style:font-size-complex="12pt" style:font-weight-complex="bold"/>
    </style:style>
    <style:style style:name="P29" style:family="paragraph" style:parent-style-name="Standard">
      <style:paragraph-properties fo:margin-top="0cm" fo:margin-bottom="0.282cm" fo:line-height="108%"/>
      <style:text-properties style:font-name="Arial1" fo:font-size="12pt" style:font-size-asian="12pt" style:font-name-complex="Arial2" style:font-size-complex="12pt"/>
    </style:style>
    <style:style style:name="P30" style:family="paragraph" style:parent-style-name="Standard">
      <style:paragraph-properties fo:break-before="page"/>
    </style:style>
    <style:style style:name="P31" style:family="paragraph" style:parent-style-name="Standard">
      <style:paragraph-properties fo:text-align="center" style:justify-single-word="false" fo:break-before="page"/>
    </style:style>
    <style:style style:name="T1" style:family="text">
      <style:text-properties style:font-name="Arial1" fo:font-size="14pt" fo:font-weight="bold" style:font-size-asian="14pt" style:font-weight-asian="bold" style:font-name-complex="Arial2" style:font-size-complex="14pt"/>
    </style:style>
    <style:style style:name="T2" style:family="text">
      <style:text-properties style:font-name="Arial1" fo:font-size="12pt" style:font-size-asian="12pt" style:font-name-complex="Arial2" style:font-size-complex="12pt"/>
    </style:style>
    <style:style style:name="T3" style:family="text">
      <style:text-properties style:font-name="Arial1" fo:font-size="12pt" style:font-size-asian="12pt" style:font-size-complex="12pt"/>
    </style:style>
    <style:style style:name="T4" style:family="text">
      <style:text-properties style:font-name="Arial1" fo:font-size="12pt" fo:font-weight="bold" style:font-size-asian="12pt" style:font-weight-asian="bold" style:font-name-complex="Arial2" style:font-size-complex="12pt"/>
    </style:style>
    <style:style style:name="T5" style:family="text">
      <style:text-properties style:font-name="Arial1" fo:font-size="12pt" fo:font-weight="bold" style:font-size-asian="12pt" style:font-weight-asian="bold" style:font-name-complex="Arial2" style:font-size-complex="12pt" style:font-weight-complex="bold"/>
    </style:style>
  </office:automatic-styles>
  <office:body>
    <office:text text:use-soft-page-breaks="true">
      <text:sequence-decls>
        <text:sequence-decl text:display-outline-level="0" text:name="Illustration"/>
        <text:sequence-decl text:display-outline-level="0" text:name="Table"/>
        <text:sequence-decl text:display-outline-level="0" text:name="Text"/>
        <text:sequence-decl text:display-outline-level="0" text:name="Drawing"/>
      </text:sequence-decls>
      <text:p text:style-name="P26"/>
      <text:p text:style-name="P25">
        <text:span text:style-name="T1">MODELLO DI ADESIONE PER </text:span>
      </text:p>
      <text:p text:style-name="P25">
        <text:span text:style-name="T1">“PROGETTI UTILI ALLA COLLETTIVITA’” </text:span>
      </text:p>
      <text:p text:style-name="P25">
        <text:span text:style-name="T1">CON IL COINVOLGIMENTO DI </text:span>
      </text:p>
      <text:p text:style-name="P25">
        <text:span text:style-name="T1">BENEFICIARI DI REDDITO DI CITTADINANZA</text:span>
      </text:p>
      <text:p text:style-name="P25">
        <text:span text:style-name="T1">COMUNE DI ARESE</text:span>
      </text:p>
      <text:p text:style-name="P27">
        <text:span text:style-name="T1">PERIODO 2022 – 2024</text:span>
      </text:p>
      <text:p text:style-name="P9"/>
      <text:p text:style-name="P12">
        <text:span text:style-name="T2">Il/la sottoscritto/a __________________________________________________________</text:span>
      </text:p>
      <text:p text:style-name="P12">
        <text:span text:style-name="T2">nato/a ____________________________________________ il ____________________</text:span>
      </text:p>
      <text:p text:style-name="P12">
        <text:span text:style-name="T2">residente a _________________________________Via/Piazza ____________________</text:span>
      </text:p>
      <text:p text:style-name="P12">
        <text:span text:style-name="T2">
          Codice Fiscale _____________________________in qualità di legale rappresentante della Società Cooperativa – Organizzazione – Associazione – Ente 
          <text:s/>
        </text:span>
      </text:p>
      <text:p text:style-name="P12">
        <text:span text:style-name="T2">________________________________________________________________________ con sede legale in ___________________________Via ___________________________</text:span>
      </text:p>
      <text:p text:style-name="P12">
        <text:span text:style-name="T2">Codice Fiscale/Partita I.V.A. _________________________________________________</text:span>
      </text:p>
      <text:p text:style-name="P12">
        <text:span text:style-name="T2">Telefono _____________ fax ______________ E-mail ____________________________</text:span>
      </text:p>
      <text:p text:style-name="P12">
        <text:span text:style-name="T2">E-mail certificata __________________________________________________________</text:span>
      </text:p>
      <text:p text:style-name="P13">
        <text:span text:style-name="T2">visto l’invito ricevuto in data _______________ per l’acquisizione di adesioni per la individuazione di Enti per “Progetti utili alla collettività” con il coinvolgimento di beneficiari di Reddito di Cittadinanza del Comune di Arese per il periodo 2022 – 2024</text:span>
      </text:p>
      <text:p text:style-name="P11"/>
      <text:p text:style-name="P11"/>
      <text:p text:style-name="P28"/>
      <text:p text:style-name="P31">
        <text:span text:style-name="T5">CHIEDE</text:span>
      </text:p>
      <text:p text:style-name="P22">
        <text:span text:style-name="T2">di aderire alla partecipazione in collaborazione con il Comune di Arese secondo il progetto/i progetti di cui alla/alle scheda/e allegata/e.</text:span>
      </text:p>
      <text:p text:style-name="P17"/>
      <text:p text:style-name="P22">
        <text:span text:style-name="T2">A tale fine sotto la propria responsabilità, ai sensi e per gli effetti di cui agli artt. 46 e 47 del DPR 28.12.2000, n. 445, consapevole delle sanzioni penali richiamate dall’art. 76 del citato DPR 445/2000 nell’ipotesi di falsità in atti e di dichiarazioni mendaci</text:span>
      </text:p>
      <text:p text:style-name="P5"/>
      <text:p text:style-name="P15">
        <text:span text:style-name="T5">DICHIARA</text:span>
      </text:p>
      <text:list xml:id="list3039180415549119480" text:style-name="WWNum1">
        <text:list-item>
          <text:p text:style-name="P6">
            <text:span text:style-name="T2">che le attività proprie della Società Cooperativa/Associazione/Organizzazione, Ente sono le seguenti: </text:span>
          </text:p>
        </text:list-item>
      </text:list>
      <text:p text:style-name="P7">
        <text:span text:style-name="T2">____________________________________________________________________________________________________________________________________________________________________________________________________________________________________________________________________________________</text:span>
      </text:p>
      <text:list xml:id="list32268216" text:continue-numbering="true" text:style-name="WWNum1">
        <text:list-item>
          <text:p text:style-name="P6">
            <text:span text:style-name="T2">che gli estremi della iscrizione dell’Associazione/Organizzazione ai Registri previsti dalla legge sono i seguenti:</text:span>
          </text:p>
        </text:list-item>
      </text:list>
      <text:p text:style-name="P7">
        <text:span text:style-name="T2">Registro ___________________________________________________________</text:span>
      </text:p>
      <text:p text:style-name="P7">
        <text:span text:style-name="T2">Data di iscrizione ___________________ n. di iscrizione_____________________</text:span>
      </text:p>
      <text:list xml:id="list32272357" text:continue-numbering="true" text:style-name="WWNum1">
        <text:list-item>
          <text:p text:style-name="P6">
            <text:span text:style-name="T2">che gli estremi della iscrizione all’Albo regionale delle cooperative sociali e loro consorzi sono i seguenti:</text:span>
          </text:p>
        </text:list-item>
      </text:list>
      <text:p text:style-name="P7">
        <text:span text:style-name="T2">Registro ___________________________________________________________</text:span>
      </text:p>
      <text:p text:style-name="P7">
        <text:span text:style-name="T2">Data di iscrizione ___________________ n. di iscrizione_____________________</text:span>
      </text:p>
      <text:list xml:id="list32284705" text:continue-numbering="true" text:style-name="WWNum1">
        <text:list-item>
          <text:p text:style-name="P6">
            <text:span text:style-name="T2">che gli estremi della iscrizione alla Camera di Commercio sono i seguenti:</text:span>
          </text:p>
        </text:list-item>
      </text:list>
      <text:p text:style-name="P7">
        <text:span text:style-name="T2">Data di iscrizione ___________________ n. di iscrizione_____________________</text:span>
      </text:p>
      <text:list xml:id="list32288410" text:continue-numbering="true" text:style-name="WWNum1">
        <text:list-item>
          <text:p text:style-name="P6">
            <text:span text:style-name="T2">che gli estremi della iscrizione a ______________sono i seguenti:</text:span>
          </text:p>
        </text:list-item>
      </text:list>
      <text:p text:style-name="P7">
        <text:span text:style-name="T2">Data di iscrizione ____________ </text:span>
      </text:p>
      <text:list xml:id="list32285023" text:continue-numbering="true" text:style-name="WWNum1">
        <text:list-item>
          <text:p text:style-name="P6">
            <text:span text:style-name="T2">che gli estremi delle polizze contro gli infortuni e la responsabilità civile per i dipendenti/volontari sono i seguenti:</text:span>
          </text:p>
        </text:list-item>
      </text:list>
      <text:list xml:id="list4161581994797305479" text:style-name="WWNum2">
        <text:list-item>
          <text:p text:style-name="P2">
            <text:span text:style-name="T2">posizione I.N.A.I.L. n. _____________</text:span>
          </text:p>
        </text:list-item>
        <text:list-item>
          <text:p text:style-name="P2">
            <text:span text:style-name="T2">polizza infortuni n.________ scadenza __________ Compagnia ____________ </text:span>
          </text:p>
        </text:list-item>
        <text:list-item>
          <text:p text:style-name="P2">
            <text:span text:style-name="T2">polizza R.C. n.________ scadenza __________ Compagnia _______________ </text:span>
          </text:p>
        </text:list-item>
      </text:list>
      <text:list xml:id="list32291701" text:continue-list="list32285023" text:style-name="WWNum1">
        <text:list-item>
          <text:p text:style-name="P6">
            <text:span text:style-name="T2">di essere soggetto accreditato:</text:span>
          </text:p>
        </text:list-item>
      </text:list>
      <text:list xml:id="list3861159327733112064" text:style-name="WWNum3">
        <text:list-item>
          <text:p text:style-name="P3">
            <text:span text:style-name="T2">per il Servizio Civile Universale (estremi accreditamento ____________________)</text:span>
          </text:p>
        </text:list-item>
        <text:list-item>
          <text:p text:style-name="P3">
            <text:span text:style-name="T2">nell’Albo delle Cooperative Sociali di tipo “A” e “B” (estremi accreditamento __________)</text:span>
          </text:p>
        </text:list-item>
        <text:list-item>
          <text:p text:style-name="P3">
            <text:span text:style-name="T2">per il riparto del cinque per mille (estremi accreditamento ___________________)</text:span>
          </text:p>
        </text:list-item>
        <text:list-item>
          <text:p text:style-name="P3">
            <text:span text:style-name="T2">altro accreditamento territoriale (specificare_______________________________)</text:span>
          </text:p>
        </text:list-item>
      </text:list>
      <text:list xml:id="list32272185" text:continue-list="list32291701" text:style-name="WWNum1">
        <text:list-item>
          <text:p text:style-name="P6">
            <text:span text:style-name="T2">di essere in regola relativamente alla posizione contributiva ed assistenziale dei dipendenti e collaboratori. A tale fine dichiara di poter produrre, alla data odierna, un D.U.R.C. positivo;</text:span>
          </text:p>
        </text:list-item>
      </text:list>
      <text:p text:style-name="P1">
        <text:span text:style-name="T2">che nel corso dell’ultimo biennio sono state effettuate le seguenti attività di formazione dei dipendenti/volontari: __________________________________________________________________</text:span>
        <text:soft-page-break/>
        <text:span text:style-name="T2">____________________________________________________________________________________________________________________________________</text:span>
      </text:p>
      <text:list xml:id="list32277076" text:continue-numbering="true" text:style-name="WWNum1">
        <text:list-item>
          <text:p text:style-name="P6">
            <text:span text:style-name="T2">che la Società Cooperativa/Associazione/Organizzazione/Ente può ospitare, a seguito di specifico progetto, n._______ beneficiari di Reddito di Cittadinanza, come da scheda/e allegata/e;</text:span>
          </text:p>
        </text:list-item>
        <text:list-item>
          <text:p text:style-name="P6">
            <text:span text:style-name="T2">di impegnarsi al debito informativo periodico circa l’andamento dei progetti posti in essere;</text:span>
          </text:p>
        </text:list-item>
        <text:list-item>
          <text:p text:style-name="P6">
            <text:span text:style-name="T2">di impegnarsi a raccordarsi e coordinarsi con i Servizi Sociali del Comune;</text:span>
          </text:p>
        </text:list-item>
        <text:list-item>
          <text:p text:style-name="P6">
            <text:span text:style-name="T2">di aver preso visione e di accettare tutte le condizioni contenute nell’invito per la stipula di accordo per “Progetti utili alla collettività” con il coinvolgimento di beneficiari di Reddito di Cittadinanza del Comune di Arese per il periodo 2022 – 2024;</text:span>
          </text:p>
        </text:list-item>
        <text:list-item>
          <text:p text:style-name="P6">
            <text:span text:style-name="T2">di impegnarsi nello sperimentare e/o consolidare collaborazioni con soggetti pubblici e privati, in particolare con quelli del Terzo Settore al fine di permettere occasioni di socializzazione e di attivazione del beneficiario nel contesto comunitario in una prospettiva di welfare generativo.</text:span>
          </text:p>
        </text:list-item>
        <text:list-item>
          <text:p text:style-name="P6">
            <text:span text:style-name="T2">di impegnarsi al rispetto integrale delle clausole anticorruzione per quanto applicabili;</text:span>
          </text:p>
        </text:list-item>
        <text:list-item>
          <text:p text:style-name="P6">
            <text:span text:style-name="T2">di impegnarsi a presentare annualmente il bilancio;</text:span>
          </text:p>
        </text:list-item>
        <text:list-item>
          <text:p text:style-name="P6">
            <text:span text:style-name="T2">di impegnarsi a presentare annualmente la relazione annuale per il mantenimento dell’iscrizione al Registro del Volontariato o al Registro dell’Associazionismo.</text:span>
          </text:p>
        </text:list-item>
      </text:list>
      <text:p text:style-name="P16"/>
      <text:p text:style-name="P21">
        <text:span text:style-name="T2">Allega: </text:span>
      </text:p>
      <text:list xml:id="list3706328022893722859" text:style-name="WWNum4">
        <text:list-item>
          <text:p text:style-name="P4">
            <text:span text:style-name="T2">Copia di documento di identità del legale rappresentante</text:span>
          </text:p>
        </text:list-item>
        <text:list-item>
          <text:p text:style-name="P4">
            <text:span text:style-name="T2">Scheda/e progettuale/i</text:span>
          </text:p>
        </text:list-item>
      </text:list>
      <text:p text:style-name="P16"/>
      <text:p text:style-name="P21">
        <text:span text:style-name="T2">Luogo e data _________________</text:span>
      </text:p>
      <text:p text:style-name="P19"/>
      <text:p text:style-name="P23">
        <text:span text:style-name="T2">Firma Legale Rappresentante</text:span>
      </text:p>
      <text:p text:style-name="P20"/>
      <text:p text:style-name="P19"/>
      <text:p text:style-name="P23">
        <text:span text:style-name="T2">________________________________________</text:span>
      </text:p>
      <text:p text:style-name="P29"/>
      <text:p text:style-name="P30">
        <text:span text:style-name="T4">TRATTAMENTO DEI DATI PERSONALI AI SENSI DEL REGOLAMENTO UE 679/2016</text:span>
      </text:p>
      <text:p text:style-name="P21">
        <text:span text:style-name="T2">I dati personali (anche giudiziari ai sensi art. 10 del Regolamento UE 679/16) verranno trattati esclusivamente per la seguente finalità: </text:span>
        <text:span text:style-name="T4">Individuazione di Enti e soggetti dI Terzo Settore per “Progetti utili alla Collettività ai sensi dell’articolo 4, comma 15, del D.L. 28 gennaio 2019, n. 4, convertito con modificazioni, dalla legge 28 marzo 2019, n. 26 </text:span>
        <text:span text:style-name="T2">che ne rappresenta la base giuridica del trattamento.</text:span>
      </text:p>
      <text:p text:style-name="P21">
        <text:span text:style-name="T2">Il trattamento dei dati da parte dei titolari del trattamento avverrà attraverso procedure informatiche o comunque mezzi telematici o supporti cartacei nel rispetto delle adeguate misure tecniche ed organizzative di sicurezza del trattamento previste dalla normativa del Regolamento UE 679/16 (art. 32).</text:span>
      </text:p>
      <text:p text:style-name="P21">
        <text:span text:style-name="T2">La natura del conferimento dei dati previsti non è facoltativa bensì obbligatoria. Si precisa che un eventuale rifiuto al conferimento dei dati comporta l’impossibilità di dare seguito alla procedura.</text:span>
      </text:p>
      <text:p text:style-name="P14">
        <text:span text:style-name="T2">L’interessato potrà far valere i propri diritti previsti dagli articoli da 15 a 21 del Regolamento UE 679/16 (diritto di accesso, diritto di rettifica, diritto di cancellazione, diritto di limitazione di trattamento, obbligo di notifica in caso di rettifica o cancellazione o limitazione del trattamento, diritto alla portabilità dei dati, diritto di opposizione).</text:span>
      </text:p>
      <text:p text:style-name="P14">
        <text:span text:style-name="T2">I Titolari del Trattamento dei dati ai sensi art. 4 comma 7 e art. 24 del Regolamento UE 679/16 sono: _____________________</text:span>
        <text:span text:style-name="T3">, con sede in _____________________________.</text:span>
      </text:p>
      <text:p text:style-name="P14">
        <text:span text:style-name="T3">Il Responsabile del Trattamento ai sensi art. 4 comma 8 e art. 28 del Regolamento UE 679/16 per ________________________ è ____________________________________.</text:span>
      </text:p>
      <text:p text:style-name="P14">
        <text:span text:style-name="T3">Il Responsabile Protezione Dati (DPO) per _____________________________________ ai sensi dell’art. 37 del Regolamento UE 679/16 è ……</text:span>
      </text:p>
      <text:p text:style-name="P21">
        <text:span text:style-name="T2">Luogo e data _________________</text:span>
      </text:p>
      <text:p text:style-name="P16"/>
      <text:p text:style-name="P23">
        <text:span text:style-name="T2">Firma Legale Rappresentante</text:span>
      </text:p>
      <text:p text:style-name="P18"/>
      <text:p text:style-name="P19"/>
      <text:p text:style-name="P23">
        <text:span text:style-name="T2">________________________________________</text:span>
      </text:p>
      <text:p text:style-name="P8"/>
      <text:p text:style-name="P10"/>
      <text:p text:style-name="P10"/>
      <text:p text:style-name="Standard"/>
    </office:text>
  </office:body>
</office:document-content>
</file>

<file path=meta.xml><?xml version="1.0" encoding="utf-8"?>
<office:document-meta xmlns:office="urn:oasis:names:tc:opendocument:xmlns:office:1.0" xmlns:xlink="http://www.w3.org/1999/xlink" xmlns:dc="http://purl.org/dc/elements/1.1/" xmlns:meta="urn:oasis:names:tc:opendocument:xmlns:meta:1.0" xmlns:ooo="http://openoffice.org/2004/office" xmlns:grddl="http://www.w3.org/2003/g/data-view#" xmlns:textooo="http://openoffice.org/2013/office" office:version="1.2">
  <office:meta>
    <meta:initial-creator>Simona Bossi</meta:initial-creator>
    <meta:editing-cycles>4</meta:editing-cycles>
    <meta:creation-date>2021-11-12T10:40:00</meta:creation-date>
    <dc:date>2021-11-26T12:05:51.59</dc:date>
    <meta:editing-duration>PT3M32S</meta:editing-duration>
    <meta:generator>OpenOffice/4.1.0$Win32 OpenOffice.org_project/410m18$Build-9764</meta:generator>
    <meta:document-statistic meta:table-count="0" meta:image-count="0" meta:object-count="0" meta:page-count="4" meta:paragraph-count="68" meta:word-count="867" meta:character-count="7222"/>
    <meta:user-defined meta:name="AppVersion">16.0000</meta:user-defined>
    <meta:user-defined meta:name="DocSecurity" meta:value-type="float">0</meta:user-defined>
    <meta:user-defined meta:name="HyperlinksChanged" meta:value-type="boolean">false</meta:user-defined>
    <meta:user-defined meta:name="LinksUpToDate" meta:value-type="boolean">false</meta:user-defined>
    <meta:user-defined meta:name="ScaleCrop" meta:value-type="boolean">false</meta:user-defined>
    <meta:user-defined meta:name="ShareDoc" meta:value-type="boolean">false</meta:user-defined>
    <meta:template xlink:type="simple" xlink:actuate="onRequest" xlink:title="Normal" xlink:href=""/>
  </office:meta>
</office:document-meta>
</file>

<file path=settings.xml><?xml version="1.0" encoding="utf-8"?>
<office:document-settings xmlns:office="urn:oasis:names:tc:opendocument:xmlns:office:1.0" xmlns:xlink="http://www.w3.org/1999/xlink" xmlns:config="urn:oasis:names:tc:opendocument:xmlns:config:1.0" xmlns:ooo="http://openoffice.org/2004/office" xmlns:textooo="http://openoffice.org/2013/office" office:version="1.2">
  <office:settings>
    <config:config-item-set config:name="ooo:view-settings">
      <config:config-item config:name="ViewAreaTop" config:type="int">90664</config:config-item>
      <config:config-item config:name="ViewAreaLeft" config:type="int">0</config:config-item>
      <config:config-item config:name="ViewAreaWidth" config:type="int">28048</config:config-item>
      <config:config-item config:name="ViewAreaHeight" config:type="int">12063</config:config-item>
      <config:config-item config:name="ShowRedlineChanges" config:type="boolean">true</config:config-item>
      <config:config-item config:name="InBrowseMode" config:type="boolean">false</config:config-item>
      <config:config-item-map-indexed config:name="Views">
        <config:config-item-map-entry>
          <config:config-item config:name="ViewId" config:type="string">view2</config:config-item>
          <config:config-item config:name="ViewLeft" config:type="int">19576</config:config-item>
          <config:config-item config:name="ViewTop" config:type="int">95504</config:config-item>
          <config:config-item config:name="VisibleLeft" config:type="int">0</config:config-item>
          <config:config-item config:name="VisibleTop" config:type="int">90664</config:config-item>
          <config:config-item config:name="VisibleRight" config:type="int">28046</config:config-item>
          <config:config-item config:name="VisibleBottom" config:type="int">102725</config:config-item>
          <config:config-item config:name="ZoomType" config:type="short">0</config:config-item>
          <config:config-item config:name="ViewLayoutColumns" config:type="short">0</config:config-item>
          <config:config-item config:name="ViewLayoutBookMode" config:type="boolean">false</config:config-item>
          <config:config-item config:name="ZoomFactor" config:type="short">120</config:config-item>
          <config:config-item config:name="IsSelectedFrame" config:type="boolean">false</config:config-item>
        </config:config-item-map-entry>
      </config:config-item-map-indexed>
    </config:config-item-set>
    <config:config-item-set config:name="ooo:configuration-settings">
      <config:config-item config:name="CurrentDatabaseDataSource" config:type="string"/>
      <config:config-item config:name="ConsiderTextWrapOnObjPos" config:type="boolean">false</config:config-item>
      <config:config-item config:name="AddParaTableSpacing" config:type="boolean">false</config:config-item>
      <config:config-item config:name="PrintReversed" config:type="boolean">false</config:config-item>
      <config:config-item config:name="PrintRightPages" config:type="boolean">true</config:config-item>
      <config:config-item config:name="UseOldNumbering" config:type="boolean">false</config:config-item>
      <config:config-item config:name="PrintProspectRTL" config:type="boolean">false</config:config-item>
      <config:config-item config:name="PrintTables" config:type="boolean">true</config:config-item>
      <config:config-item config:name="CurrentDatabaseCommandType" config:type="int">0</config:config-item>
      <config:config-item config:name="DoNotJustifyLinesWithManualBreak" config:type="boolean">false</config:config-item>
      <config:config-item config:name="AlignTabStopPosition" config:type="boolean">true</config:config-item>
      <config:config-item config:name="PrinterSetup" config:type="base64Binary"/>
      <config:config-item config:name="CurrentDatabaseCommand" config:type="string"/>
      <config:config-item config:name="UseFormerTextWrapping" config:type="boolean">false</config:config-item>
      <config:config-item config:name="TableRowKeep" config:type="boolean">false</config:config-item>
      <config:config-item config:name="AddFrameOffsets" config:type="boolean">false</config:config-item>
      <config:config-item config:name="PrintEmptyPages" config:type="boolean">true</config:config-item>
      <config:config-item config:name="FieldAutoUpdate" config:type="boolean">true</config:config-item>
      <config:config-item config:name="OutlineLevelYieldsNumbering" config:type="boolean">false</config:config-item>
      <config:config-item config:name="PrintDrawings" config:type="boolean">true</config:config-item>
      <config:config-item config:name="PrintTextPlaceholder" config:type="boolean">false</config:config-item>
      <config:config-item config:name="LinkUpdateMode" config:type="short">1</config:config-item>
      <config:config-item config:name="PrintPaperFromSetup" config:type="boolean">false</config:config-item>
      <config:config-item config:name="PrintLeftPages" config:type="boolean">true</config:config-item>
      <config:config-item config:name="AddParaTableSpacingAtStart" config:type="boolean">true</config:config-item>
      <config:config-item config:name="DoNotResetParaAttrsForNumFont" config:type="boolean">false</config:config-item>
      <config:config-item config:name="AllowPrintJobCancel" config:type="boolean">true</config:config-item>
      <config:config-item config:name="IgnoreFirstLineIndentInNumbering" config:type="boolean">false</config:config-item>
      <config:config-item config:name="ChartAutoUpdate" config:type="boolean">true</config:config-item>
      <config:config-item config:name="TabAtLeftIndentForParagraphsInList" config:type="boolean">false</config:config-item>
      <config:config-item config:name="PrintHiddenText" config:type="boolean">false</config:config-item>
      <config:config-item config:name="LoadReadonly" config:type="boolean">false</config:config-item>
      <config:config-item config:name="SaveGlobalDocumentLinks" config:type="boolean">false</config:config-item>
      <config:config-item config:name="PrintAnnotationMode" config:type="short">0</config:config-item>
      <config:config-item config:name="ApplyUserData" config:type="boolean">true</config:config-item>
      <config:config-item config:name="UnxForceZeroExtLeading" config:type="boolean">false</config:config-item>
      <config:config-item config:name="PrintBlackFonts" config:type="boolean">false</config:config-item>
      <config:config-item config:name="RedlineProtectionKey" config:type="base64Binary"/>
      <config:config-item config:name="PrintProspect" config:type="boolean">false</config:config-item>
      <config:config-item config:name="ProtectForm" config:type="boolean">false</config:config-item>
      <config:config-item config:name="UpdateFromTemplate" config:type="boolean">true</config:config-item>
      <config:config-item config:name="AddParaSpacingToTableCells" config:type="boolean">true</config:config-item>
      <config:config-item config:name="TabsRelativeToIndent" config:type="boolean">false</config:config-item>
      <config:config-item config:name="IgnoreTabsAndBlanksForLineCalculation" config:type="boolean">false</config:config-item>
      <config:config-item config:name="PrinterName" config:type="string"/>
      <config:config-item config:name="UseOldPrinterMetrics" config:type="boolean">false</config:config-item>
      <config:config-item config:name="IsKernAsianPunctuation" config:type="boolean">false</config:config-item>
      <config:config-item config:name="PrintPageBackground" config:type="boolean">true</config:config-item>
      <config:config-item config:name="ClipAsCharacterAnchoredWriterFlyFrames" config:type="boolean">false</config:config-item>
      <config:config-item config:name="IsLabelDocument" config:type="boolean">false</config:config-item>
      <config:config-item config:name="PrintGraphics" config:type="boolean">true</config:config-item>
      <config:config-item config:name="PrintSingleJobs" config:type="boolean">false</config:config-item>
      <config:config-item config:name="DoNotCaptureDrawObjsOnPage" config:type="boolean">false</config:config-item>
      <config:config-item config:name="PrinterIndependentLayout" config:type="string">high-resolution</config:config-item>
      <config:config-item config:name="UseFormerObjectPositioning" config:type="boolean">false</config:config-item>
      <config:config-item config:name="PrintFaxName" config:type="string"/>
      <config:config-item config:name="CharacterCompressionType" config:type="short">0</config:config-item>
      <config:config-item config:name="AddExternalLeading" config:type="boolean">true</config:config-item>
      <config:config-item config:name="MathBaselineAlignment" config:type="boolean">true</config:config-item>
      <config:config-item config:name="UseFormerLineSpacing" config:type="boolean">false</config:config-item>
      <config:config-item config:name="PrintControls" config:type="boolean">true</config:config-item>
      <config:config-item config:name="SaveVersionOnClose" config:type="boolean">false</config:config-item>
    </config:config-item-set>
  </office:settings>
</office:document-settings>
</file>

<file path=styles.xml><?xml version="1.0" encoding="utf-8"?>
<office:document-styles xmlns:office="urn:oasis:names:tc:opendocument:xmlns:office:1.0" xmlns:style="urn:oasis:names:tc:opendocument:xmlns:style:1.0" xmlns:text="urn:oasis:names:tc:opendocument:xmlns:text:1.0" xmlns:table="urn:oasis:names:tc:opendocument:xmlns:table:1.0" xmlns:draw="urn:oasis:names:tc:opendocument:xmlns:drawing:1.0" xmlns:fo="urn:oasis:names:tc:opendocument:xmlns:xsl-fo-compatible:1.0" xmlns:xlink="http://www.w3.org/1999/xlink" xmlns:dc="http://purl.org/dc/elements/1.1/" xmlns:meta="urn:oasis:names:tc:opendocument:xmlns:meta:1.0" xmlns:number="urn:oasis:names:tc:opendocument:xmlns:datastyle:1.0" xmlns:svg="urn:oasis:names:tc:opendocument:xmlns:svg-compatible:1.0" xmlns:chart="urn:oasis:names:tc:opendocument:xmlns:chart:1.0" xmlns:dr3d="urn:oasis:names:tc:opendocument:xmlns:dr3d:1.0" xmlns:math="http://www.w3.org/1998/Math/MathML" xmlns:form="urn:oasis:names:tc:opendocument:xmlns:form:1.0" xmlns:script="urn:oasis:names:tc:opendocument:xmlns:script:1.0" xmlns:ooo="http://openoffice.org/2004/office" xmlns:ooow="http://openoffice.org/2004/writer" xmlns:oooc="http://openoffice.org/2004/calc" xmlns:dom="http://www.w3.org/2001/xml-events" xmlns:rpt="http://openoffice.org/2005/report" xmlns:of="urn:oasis:names:tc:opendocument:xmlns:of:1.2" xmlns:xhtml="http://www.w3.org/1999/xhtml" xmlns:grddl="http://www.w3.org/2003/g/data-view#" xmlns:tableooo="http://openoffice.org/2009/table" xmlns:textooo="http://openoffice.org/2013/office" office:version="1.2">
  <office:font-face-decls>
    <style:font-face style:name="Wingdings" svg:font-family="Wingdings" style:font-adornments="Normale" style:font-pitch="variable" style:font-charset="x-symbol"/>
    <style:font-face style:name="Symbol" svg:font-family="Symbol" style:font-adornments="Normale" style:font-family-generic="roman" style:font-pitch="variable" style:font-charset="x-symbol"/>
    <style:font-face style:name="Mangal1" svg:font-family="Mangal"/>
    <style:font-face style:name="Courier New" svg:font-family="'Courier New'" style:font-adornments="Normale" style:font-family-generic="modern" style:font-pitch="fixed"/>
    <style:font-face style:name="Arial1" svg:font-family="Arial" style:font-family-generic="roman" style:font-pitch="variable"/>
    <style:font-face style:name="Calibri" svg:font-family="Calibri" style:font-family-generic="roman" style:font-pitch="variable"/>
    <style:font-face style:name="Arial" svg:font-family="Arial" style:font-family-generic="swiss" style:font-pitch="variable"/>
    <style:font-face style:name="F" svg:font-family="" style:font-family-generic="system" style:font-pitch="variable"/>
    <style:font-face style:name="Arial2" svg:font-family="Arial" style:font-family-generic="system" style:font-pitch="variable"/>
    <style:font-face style:name="Courier New1" svg:font-family="'Courier New'" style:font-family-generic="system" style:font-pitch="variable"/>
    <style:font-face style:name="Mangal" svg:font-family="Mangal" style:font-family-generic="system" style:font-pitch="variable"/>
    <style:font-face style:name="Microsoft YaHei" svg:font-family="'Microsoft YaHei'" style:font-family-generic="system" style:font-pitch="variable"/>
    <style:font-face style:name="SimSun" svg:font-family="SimSun" style:font-family-generic="system" style:font-pitch="variable"/>
  </office:font-face-decls>
  <office:styles>
    <style:default-style style:family="graphic">
      <style:graphic-properties fo:wrap-option="no-wrap" draw:shadow-offset-x="0.3cm" draw:shadow-offset-y="0.3cm" draw:start-line-spacing-horizontal="0.283cm" draw:start-line-spacing-vertical="0.283cm" draw:end-line-spacing-horizontal="0.283cm" draw:end-line-spacing-vertical="0.283cm" style:flow-with-text="false"/>
      <style:paragraph-properties fo:line-height="108%" style:text-autospace="ideograph-alpha" style:line-break="strict" style:writing-mode="lr-tb" style:font-independent-line-spacing="false">
        <style:tab-stops/>
      </style:paragraph-properties>
      <style:text-properties style:use-window-font-color="true" fo:font-size="11pt" fo:language="it" fo:country="IT" style:letter-kerning="true" style:font-size-asian="11pt" style:language-asian="en" style:country-asian="US" style:font-size-complex="11pt" style:language-complex="ar" style:country-complex="SA"/>
    </style:default-style>
    <style:default-style style:family="paragraph">
      <style:paragraph-properties fo:margin-top="0cm" fo:margin-bottom="0.282cm" fo:line-height="108%" fo:hyphenation-ladder-count="no-limit" style:text-autospace="ideograph-alpha" style:punctuation-wrap="hanging" style:line-break="strict" style:tab-stop-distance="1.249cm" style:writing-mode="page"/>
      <style:text-properties style:use-window-font-color="true" style:font-name="Calibri" fo:font-size="11pt" fo:language="it" fo:country="IT" style:letter-kerning="true" style:font-name-asian="SimSun" style:font-size-asian="11pt" style:language-asian="en" style:country-asian="US" style:font-name-complex="F" style:font-size-complex="11pt" style:language-complex="ar" style:country-complex="SA" fo:hyphenate="false" fo:hyphenation-remain-char-count="2" fo:hyphenation-push-char-count="2"/>
    </style:default-style>
    <style:default-style style:family="table">
      <style:table-properties table:border-model="collapsing"/>
    </style:default-style>
    <style:default-style style:family="table-row">
      <style:table-row-properties fo:keep-together="auto"/>
    </style:default-style>
    <style:style style:name="Standard" style:family="paragraph" style:default-outline-level="" style:list-style-name="" style:class="text">
      <style:paragraph-properties fo:margin-top="0cm" fo:margin-bottom="0.353cm" fo:line-height="115%" fo:orphans="2" fo:widows="2" style:writing-mode="lr-tb"/>
      <style:text-properties style:use-window-font-color="true"/>
    </style:style>
    <style:style style:name="Heading" style:family="paragraph" style:parent-style-name="Standard" style:next-style-name="Text_20_body" style:class="text">
      <style:paragraph-properties fo:margin-top="0.423cm" fo:margin-bottom="0.212cm" fo:keep-with-next="always"/>
      <style:text-properties style:font-name="Arial" fo:font-size="14pt" style:font-name-asian="Microsoft YaHei" style:font-size-asian="14pt" style:font-name-complex="Mangal" style:font-size-complex="14pt"/>
    </style:style>
    <style:style style:name="Text_20_body" style:display-name="Text body" style:family="paragraph" style:parent-style-name="Standard" style:class="text">
      <style:paragraph-properties fo:margin-top="0cm" fo:margin-bottom="0.212cm"/>
    </style:style>
    <style:style style:name="List" style:family="paragraph" style:parent-style-name="Text_20_body" style:class="list">
      <style:text-properties style:font-name-complex="Mangal1"/>
    </style:style>
    <style:style style:name="Caption" style:family="paragraph" style:parent-style-name="Standard" style:class="extra">
      <style:paragraph-properties fo:margin-top="0.212cm" fo:margin-bottom="0.212cm" text:number-lines="false" text:line-number="0"/>
      <style:text-properties fo:font-size="12pt" fo:font-style="italic" style:font-size-asian="12pt" style:font-style-asian="italic" style:font-name-complex="Mangal1" style:font-size-complex="12pt" style:font-style-complex="italic"/>
    </style:style>
    <style:style style:name="Index" style:family="paragraph" style:parent-style-name="Standard" style:class="index">
      <style:paragraph-properties text:number-lines="false" text:line-number="0"/>
      <style:text-properties style:font-name-complex="Mangal1"/>
    </style:style>
    <style:style style:name="List_20_Paragraph" style:display-name="List Paragraph" style:family="paragraph" style:parent-style-name="Standard" style:default-outline-level="" style:list-style-name="">
      <style:paragraph-properties fo:margin="100%" fo:margin-left="1.27cm" fo:margin-right="0cm" fo:text-indent="0cm" style:auto-text-indent="false"/>
    </style:style>
    <style:style style:name="Header" style:family="paragraph" style:parent-style-name="Standard" style:default-outline-level="" style:list-style-name="" style:class="extra">
      <style:paragraph-properties fo:margin-top="0cm" fo:margin-bottom="0cm" fo:line-height="100%" text:number-lines="false" text:line-number="0">
        <style:tab-stops>
          <style:tab-stop style:position="8.5cm" style:type="center"/>
          <style:tab-stop style:position="17cm" style:type="right"/>
        </style:tab-stops>
      </style:paragraph-properties>
    </style:style>
    <style:style style:name="Footer" style:family="paragraph" style:parent-style-name="Standard" style:default-outline-level="" style:list-style-name="" style:class="extra">
      <style:paragraph-properties fo:margin-top="0cm" fo:margin-bottom="0cm" fo:line-height="100%" text:number-lines="false" text:line-number="0">
        <style:tab-stops>
          <style:tab-stop style:position="8.5cm" style:type="center"/>
          <style:tab-stop style:position="17cm" style:type="right"/>
        </style:tab-stops>
      </style:paragraph-properties>
    </style:style>
    <style:style style:name="Default_20_Paragraph_20_Font" style:display-name="Default Paragraph Font" style:family="text"/>
    <style:style style:name="Intestazione_20_Carattere" style:display-name="Intestazione Carattere" style:family="text" style:parent-style-name="Default_20_Paragraph_20_Font"/>
    <style:style style:name="Piè_20_di_20_pagina_20_Carattere" style:display-name="Piè di pagina Carattere" style:family="text" style:parent-style-name="Default_20_Paragraph_20_Font"/>
    <style:style style:name="ListLabel_20_1" style:display-name="ListLabel 1" style:family="text">
      <style:text-properties fo:font-size="11pt" fo:font-style="normal" fo:font-weight="bold" style:font-size-asian="11pt" style:font-style-asian="normal" style:font-weight-asian="bold"/>
    </style:style>
    <style:style style:name="ListLabel_20_2" style:display-name="ListLabel 2" style:family="text">
      <style:text-properties style:font-name-complex="Courier New1"/>
    </style:style>
    <text:outline-style style:name="Outline">
      <text:outline-level-style text:level="1" style:num-format="">
        <style:list-level-properties text:list-level-position-and-space-mode="label-alignment">
          <style:list-level-label-alignment text:label-followed-by="listtab" text:list-tab-stop-position="0.762cm" fo:text-indent="-0.762cm" fo:margin-left="0.762cm"/>
        </style:list-level-properties>
      </text:outline-level-style>
      <text:outline-level-style text:level="2" style:num-format="">
        <style:list-level-properties text:list-level-position-and-space-mode="label-alignment">
          <style:list-level-label-alignment text:label-followed-by="listtab" text:list-tab-stop-position="1.016cm" fo:text-indent="-1.016cm" fo:margin-left="1.016cm"/>
        </style:list-level-properties>
      </text:outline-level-style>
      <text:outline-level-style text:level="3" style:num-format="">
        <style:list-level-properties text:list-level-position-and-space-mode="label-alignment">
          <style:list-level-label-alignment text:label-followed-by="listtab" text:list-tab-stop-position="1.27cm" fo:text-indent="-1.27cm" fo:margin-left="1.27cm"/>
        </style:list-level-properties>
      </text:outline-level-style>
      <text:outline-level-style text:level="4" style:num-format="">
        <style:list-level-properties text:list-level-position-and-space-mode="label-alignment">
          <style:list-level-label-alignment text:label-followed-by="listtab" text:list-tab-stop-position="1.524cm" fo:text-indent="-1.524cm" fo:margin-left="1.524cm"/>
        </style:list-level-properties>
      </text:outline-level-style>
      <text:outline-level-style text:level="5" style:num-format="">
        <style:list-level-properties text:list-level-position-and-space-mode="label-alignment">
          <style:list-level-label-alignment text:label-followed-by="listtab" text:list-tab-stop-position="1.778cm" fo:text-indent="-1.778cm" fo:margin-left="1.778cm"/>
        </style:list-level-properties>
      </text:outline-level-style>
      <text:outline-level-style text:level="6" style:num-format="">
        <style:list-level-properties text:list-level-position-and-space-mode="label-alignment">
          <style:list-level-label-alignment text:label-followed-by="listtab" text:list-tab-stop-position="2.032cm" fo:text-indent="-2.032cm" fo:margin-left="2.032cm"/>
        </style:list-level-properties>
      </text:outline-level-style>
      <text:outline-level-style text:level="7" style:num-format="">
        <style:list-level-properties text:list-level-position-and-space-mode="label-alignment">
          <style:list-level-label-alignment text:label-followed-by="listtab" text:list-tab-stop-position="2.286cm" fo:text-indent="-2.286cm" fo:margin-left="2.286cm"/>
        </style:list-level-properties>
      </text:outline-level-style>
      <text:outline-level-style text:level="8" style:num-format="">
        <style:list-level-properties text:list-level-position-and-space-mode="label-alignment">
          <style:list-level-label-alignment text:label-followed-by="listtab" text:list-tab-stop-position="2.54cm" fo:text-indent="-2.54cm" fo:margin-left="2.54cm"/>
        </style:list-level-properties>
      </text:outline-level-style>
      <text:outline-level-style text:level="9" style:num-format="">
        <style:list-level-properties text:list-level-position-and-space-mode="label-alignment">
          <style:list-level-label-alignment text:label-followed-by="listtab" text:list-tab-stop-position="2.794cm" fo:text-indent="-2.794cm" fo:margin-left="2.794cm"/>
        </style:list-level-properties>
      </text:outline-level-style>
      <text:outline-level-style text:level="10" style:num-format="">
        <style:list-level-properties text:list-level-position-and-space-mode="label-alignment">
          <style:list-level-label-alignment text:label-followed-by="listtab" text:list-tab-stop-position="3.048cm" fo:text-indent="-3.048cm" fo:margin-left="3.048cm"/>
        </style:list-level-properties>
      </text:outline-level-style>
    </text:outline-style>
    <text:list-style style:name="WWNum1">
      <text:list-level-style-bullet text:level="1" text:style-name="ListLabel_20_1" style:num-suffix="" text:bullet-char="">
        <style:list-level-properties text:list-level-position-and-space-mode="label-alignment">
          <style:list-level-label-alignment text:label-followed-by="listtab" fo:text-indent="-0.635cm" fo:margin-left="1.27cm"/>
        </style:list-level-properties>
        <style:text-properties style:font-name="Wingdings"/>
      </text:list-level-style-bullet>
      <text:list-level-style-bullet text:level="2" text:style-name="ListLabel_20_2" style:num-suffix="o" text:bullet-char="o">
        <style:list-level-properties text:list-level-position-and-space-mode="label-alignment">
          <style:list-level-label-alignment text:label-followed-by="listtab" fo:text-indent="-0.635cm" fo:margin-left="2.54cm"/>
        </style:list-level-properties>
        <style:text-properties style:font-name="Courier New"/>
      </text:list-level-style-bullet>
      <text:list-level-style-bullet text:level="3" style:num-suffix="" text:bullet-char="">
        <style:list-level-properties text:list-level-position-and-space-mode="label-alignment">
          <style:list-level-label-alignment text:label-followed-by="listtab" fo:text-indent="-0.635cm" fo:margin-left="3.81cm"/>
        </style:list-level-properties>
        <style:text-properties style:font-name="Wingdings"/>
      </text:list-level-style-bullet>
      <text:list-level-style-bullet text:level="4" style:num-suffix="" text:bullet-char="">
        <style:list-level-properties text:list-level-position-and-space-mode="label-alignment">
          <style:list-level-label-alignment text:label-followed-by="listtab" fo:text-indent="-0.635cm" fo:margin-left="5.08cm"/>
        </style:list-level-properties>
        <style:text-properties style:font-name="Symbol"/>
      </text:list-level-style-bullet>
      <text:list-level-style-bullet text:level="5" text:style-name="ListLabel_20_2" style:num-suffix="o" text:bullet-char="o">
        <style:list-level-properties text:list-level-position-and-space-mode="label-alignment">
          <style:list-level-label-alignment text:label-followed-by="listtab" fo:text-indent="-0.635cm" fo:margin-left="6.35cm"/>
        </style:list-level-properties>
        <style:text-properties style:font-name="Courier New"/>
      </text:list-level-style-bullet>
      <text:list-level-style-bullet text:level="6" style:num-suffix="" text:bullet-char="">
        <style:list-level-properties text:list-level-position-and-space-mode="label-alignment">
          <style:list-level-label-alignment text:label-followed-by="listtab" fo:text-indent="-0.635cm" fo:margin-left="7.62cm"/>
        </style:list-level-properties>
        <style:text-properties style:font-name="Wingdings"/>
      </text:list-level-style-bullet>
      <text:list-level-style-bullet text:level="7" style:num-suffix="" text:bullet-char="">
        <style:list-level-properties text:list-level-position-and-space-mode="label-alignment">
          <style:list-level-label-alignment text:label-followed-by="listtab" fo:text-indent="-0.635cm" fo:margin-left="8.89cm"/>
        </style:list-level-properties>
        <style:text-properties style:font-name="Symbol"/>
      </text:list-level-style-bullet>
      <text:list-level-style-bullet text:level="8" text:style-name="ListLabel_20_2" style:num-suffix="o" text:bullet-char="o">
        <style:list-level-properties text:list-level-position-and-space-mode="label-alignment">
          <style:list-level-label-alignment text:label-followed-by="listtab" fo:text-indent="-0.635cm" fo:margin-left="10.16cm"/>
        </style:list-level-properties>
        <style:text-properties style:font-name="Courier New"/>
      </text:list-level-style-bullet>
      <text:list-level-style-bullet text:level="9" style:num-suffix="" text:bullet-char="">
        <style:list-level-properties text:list-level-position-and-space-mode="label-alignment">
          <style:list-level-label-alignment text:label-followed-by="listtab" fo:text-indent="-0.635cm" fo:margin-left="11.43cm"/>
        </style:list-level-properties>
        <style:text-properties style:font-name="Wingdings"/>
      </text:list-level-style-bullet>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2">
      <text:list-level-style-number text:level="1" style:num-suffix=")" style:num-format="a">
        <style:list-level-properties text:list-level-position-and-space-mode="label-alignment">
          <style:list-level-label-alignment text:label-followed-by="listtab" fo:text-indent="-0.635cm" fo:margin-left="1.905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3.175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4.445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715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98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8.255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9.525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795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2.065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3">
      <text:list-level-style-number text:level="1" style:num-suffix=")" style:num-format="a">
        <style:list-level-properties text:list-level-position-and-space-mode="label-alignment">
          <style:list-level-label-alignment text:label-followed-by="listtab" fo:text-indent="-0.635cm" fo:margin-left="1.386cm"/>
        </style:list-level-properties>
      </text:list-level-style-number>
      <text:list-level-style-number text:level="2" style:num-suffix="." style:num-format="a">
        <style:list-level-properties text:list-level-position-and-space-mode="label-alignment">
          <style:list-level-label-alignment text:label-followed-by="listtab" fo:text-indent="-0.635cm" fo:margin-left="2.656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926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196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466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736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9.006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27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546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list-style style:name="WWNum4">
      <text:list-level-style-bullet text:level="1" text:style-name="ListLabel_20_1" style:num-suffix="" text:bullet-char="">
        <style:list-level-properties text:list-level-position-and-space-mode="label-alignment">
          <style:list-level-label-alignment text:label-followed-by="listtab" fo:text-indent="-0.635cm" fo:margin-left="1.27cm"/>
        </style:list-level-properties>
        <style:text-properties style:font-name="Wingdings"/>
      </text:list-level-style-bullet>
      <text:list-level-style-number text:level="2" style:num-suffix="." style:num-format="a">
        <style:list-level-properties text:list-level-position-and-space-mode="label-alignment">
          <style:list-level-label-alignment text:label-followed-by="listtab" fo:text-indent="-0.635cm" fo:margin-left="2.54cm"/>
        </style:list-level-properties>
      </text:list-level-style-number>
      <text:list-level-style-number text:level="3" style:num-suffix="." style:num-format="i" text:display-levels="2">
        <style:list-level-properties text:list-level-position-and-space-mode="label-alignment" fo:text-align="end">
          <style:list-level-label-alignment text:label-followed-by="listtab" fo:text-indent="-0.318cm" fo:margin-left="3.81cm"/>
        </style:list-level-properties>
      </text:list-level-style-number>
      <text:list-level-style-number text:level="4" style:num-suffix="." style:num-format="1" text:display-levels="3">
        <style:list-level-properties text:list-level-position-and-space-mode="label-alignment">
          <style:list-level-label-alignment text:label-followed-by="listtab" fo:text-indent="-0.635cm" fo:margin-left="5.08cm"/>
        </style:list-level-properties>
      </text:list-level-style-number>
      <text:list-level-style-number text:level="5" style:num-suffix="." style:num-format="a" text:display-levels="4">
        <style:list-level-properties text:list-level-position-and-space-mode="label-alignment">
          <style:list-level-label-alignment text:label-followed-by="listtab" fo:text-indent="-0.635cm" fo:margin-left="6.35cm"/>
        </style:list-level-properties>
      </text:list-level-style-number>
      <text:list-level-style-number text:level="6" style:num-suffix="." style:num-format="i" text:display-levels="5">
        <style:list-level-properties text:list-level-position-and-space-mode="label-alignment" fo:text-align="end">
          <style:list-level-label-alignment text:label-followed-by="listtab" fo:text-indent="-0.318cm" fo:margin-left="7.62cm"/>
        </style:list-level-properties>
      </text:list-level-style-number>
      <text:list-level-style-number text:level="7" style:num-suffix="." style:num-format="1" text:display-levels="6">
        <style:list-level-properties text:list-level-position-and-space-mode="label-alignment">
          <style:list-level-label-alignment text:label-followed-by="listtab" fo:text-indent="-0.635cm" fo:margin-left="8.89cm"/>
        </style:list-level-properties>
      </text:list-level-style-number>
      <text:list-level-style-number text:level="8" style:num-suffix="." style:num-format="a" text:display-levels="7">
        <style:list-level-properties text:list-level-position-and-space-mode="label-alignment">
          <style:list-level-label-alignment text:label-followed-by="listtab" fo:text-indent="-0.635cm" fo:margin-left="10.16cm"/>
        </style:list-level-properties>
      </text:list-level-style-number>
      <text:list-level-style-number text:level="9" style:num-suffix="." style:num-format="i" text:display-levels="8">
        <style:list-level-properties text:list-level-position-and-space-mode="label-alignment" fo:text-align="end">
          <style:list-level-label-alignment text:label-followed-by="listtab" fo:text-indent="-0.318cm" fo:margin-left="11.43cm"/>
        </style:list-level-properties>
      </text:list-level-style-number>
      <text:list-level-style-number text:level="10" style:num-suffix="." style:num-format="1">
        <style:list-level-properties text:list-level-position-and-space-mode="label-alignment">
          <style:list-level-label-alignment text:label-followed-by="listtab" text:list-tab-stop-position="6.985cm" fo:text-indent="-0.635cm" fo:margin-left="6.985cm"/>
        </style:list-level-properties>
      </text:list-level-style-number>
    </text:list-style>
    <text:notes-configuration text:note-class="footnote" style:num-format="1" text:start-value="0" text:footnotes-position="page" text:start-numbering-at="document"/>
    <text:notes-configuration text:note-class="endnote" style:num-format="i" text:start-value="0"/>
    <text:linenumbering-configuration text:number-lines="false" text:offset="0.499cm" style:num-format="1" text:number-position="left" text:increment="5"/>
    <style:default-page-layout>
      <style:page-layout-properties style:layout-grid-standard-mode="true"/>
    </style:default-page-layout>
  </office:styles>
  <office:automatic-styles>
    <style:style style:name="MP1" style:family="paragraph" style:parent-style-name="Standard">
      <style:paragraph-properties fo:margin-top="0cm" fo:margin-bottom="0cm" fo:text-align="end" style:justify-single-word="false"/>
    </style:style>
    <style:style style:name="MT1" style:family="text">
      <style:text-properties style:font-name="Arial1" fo:font-size="12pt" fo:font-weight="bold" style:font-size-asian="12pt" style:font-weight-asian="bold" style:font-name-complex="Arial2" style:font-size-complex="12pt"/>
    </style:style>
    <style:page-layout style:name="Mpm1">
      <style:page-layout-properties fo:page-width="21.001cm" fo:page-height="29.7cm" style:num-format="1" style:print-orientation="portrait" fo:margin-top="1.249cm" fo:margin-bottom="2cm" fo:margin-left="2cm" fo:margin-right="2cm" style:writing-mode="lr-tb" style:layout-grid-color="#c0c0c0" style:layout-grid-lines="41" style:layout-grid-base-height="0.423cm" style:layout-grid-ruby-height="0.212cm" style:layout-grid-mode="none" style:layout-grid-ruby-below="false" style:layout-grid-print="false" style:layout-grid-display="false" style:layout-grid-base-width="0.37cm" style:layout-grid-snap-to-characters="true" style:footnote-max-height="0cm">
        <style:footnote-sep style:width="0.018cm" style:distance-before-sep="0.101cm" style:distance-after-sep="0.101cm" style:adjustment="left" style:rel-width="25%" style:color="#000000"/>
      </style:page-layout-properties>
      <style:header-style>
        <style:header-footer-properties fo:min-height="1.251cm" fo:margin-left="0cm" fo:margin-right="0cm" fo:margin-bottom="1.15cm" style:dynamic-spacing="true"/>
      </style:header-style>
      <style:footer-style/>
    </style:page-layout>
  </office:automatic-styles>
  <office:master-styles>
    <style:master-page style:name="Standard" style:page-layout-name="Mpm1">
      <style:header>
        <text:p text:style-name="MP1">
          <text:span text:style-name="MT1">Allegato a)</text:span>
        </text:p>
      </style:header>
    </style:master-page>
  </office:master-styles>
</office:document-styles>
</file>